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50" r:id="rId2"/>
    <p:sldId id="539" r:id="rId3"/>
    <p:sldId id="540" r:id="rId4"/>
    <p:sldId id="541" r:id="rId5"/>
    <p:sldId id="542" r:id="rId6"/>
    <p:sldId id="543" r:id="rId7"/>
    <p:sldId id="544" r:id="rId8"/>
    <p:sldId id="545" r:id="rId9"/>
    <p:sldId id="549" r:id="rId10"/>
    <p:sldId id="53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6" autoAdjust="0"/>
    <p:restoredTop sz="94746" autoAdjust="0"/>
  </p:normalViewPr>
  <p:slideViewPr>
    <p:cSldViewPr>
      <p:cViewPr>
        <p:scale>
          <a:sx n="60" d="100"/>
          <a:sy n="60" d="100"/>
        </p:scale>
        <p:origin x="-13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2453-3A4D-4FFD-A0D1-DA2B92786B9E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EBE0-12FD-4F34-88E9-7A6864E178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16 marca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Podobno nie macie dostępu do materiałów poprzez </a:t>
            </a:r>
            <a:r>
              <a:rPr lang="pl-PL" dirty="0" err="1" smtClean="0"/>
              <a:t>office</a:t>
            </a:r>
            <a:r>
              <a:rPr lang="pl-PL" dirty="0" smtClean="0"/>
              <a:t> 365. </a:t>
            </a:r>
          </a:p>
          <a:p>
            <a:r>
              <a:rPr lang="pl-PL" dirty="0" smtClean="0"/>
              <a:t>Przesyłam ten plik tradycyjnie przez stronę </a:t>
            </a:r>
            <a:r>
              <a:rPr lang="pl-PL" dirty="0" smtClean="0"/>
              <a:t>szkoły.</a:t>
            </a:r>
            <a:endParaRPr lang="pl-PL" dirty="0" smtClean="0"/>
          </a:p>
          <a:p>
            <a:r>
              <a:rPr lang="pl-PL" dirty="0" smtClean="0"/>
              <a:t>Ten materiał edukacyjny jest przygotowany przy założeniu, że macie dostęp do pliku o nazwie  </a:t>
            </a:r>
            <a:r>
              <a:rPr lang="pl-PL" dirty="0" err="1" smtClean="0"/>
              <a:t>kolory.exe</a:t>
            </a:r>
            <a:endParaRPr lang="pl-PL" dirty="0" smtClean="0"/>
          </a:p>
          <a:p>
            <a:r>
              <a:rPr lang="pl-PL" dirty="0" smtClean="0"/>
              <a:t>Ten plik w wersji </a:t>
            </a:r>
            <a:r>
              <a:rPr lang="pl-PL" dirty="0" err="1" smtClean="0"/>
              <a:t>rar</a:t>
            </a:r>
            <a:r>
              <a:rPr lang="pl-PL" dirty="0" smtClean="0"/>
              <a:t> też spróbuję inną drogą udostępnić</a:t>
            </a:r>
          </a:p>
          <a:p>
            <a:r>
              <a:rPr lang="pl-PL" dirty="0" smtClean="0"/>
              <a:t>Tyle na dziś od ręki mogę zrobić, a równolegle będę szukał, co należy w </a:t>
            </a:r>
            <a:r>
              <a:rPr lang="pl-PL" dirty="0" err="1" smtClean="0"/>
              <a:t>office</a:t>
            </a:r>
            <a:r>
              <a:rPr lang="pl-PL" dirty="0" smtClean="0"/>
              <a:t> 365 zrobić, aby wszystko docierało do adresatów.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Zestawienie „wzorów”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 + G + B = W              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– R – G – B = K</a:t>
            </a:r>
          </a:p>
          <a:p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 + G = Y                       W – Y = B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W – R – G = B              W – B = R + G =  Y</a:t>
            </a:r>
          </a:p>
          <a:p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 + B = M                       W – M = G     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– R – B = G                W – G = R + B = M</a:t>
            </a:r>
          </a:p>
          <a:p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G + B = C                        W – C = R   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– G – B = </a:t>
            </a:r>
            <a:r>
              <a:rPr lang="pl-PL" b="1" smtClean="0">
                <a:latin typeface="Times New Roman" pitchFamily="18" charset="0"/>
                <a:cs typeface="Times New Roman" pitchFamily="18" charset="0"/>
              </a:rPr>
              <a:t>R                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– R = G + B = C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marL="342900" lvl="1" indent="-342900" algn="ctr"/>
            <a:r>
              <a:rPr lang="pl-PL" sz="2800" b="1" dirty="0" smtClean="0"/>
              <a:t>17 marca wtorek, lekcja przez </a:t>
            </a:r>
            <a:r>
              <a:rPr lang="pl-PL" sz="2800" b="1" dirty="0" err="1" smtClean="0"/>
              <a:t>internet</a:t>
            </a:r>
            <a:endParaRPr lang="pl-PL" sz="2800" b="1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Na dzień dzisiejszy pozostało do omówienia, pokazania i wyjaśnienia:</a:t>
            </a:r>
          </a:p>
          <a:p>
            <a:r>
              <a:rPr lang="pl-PL" b="1" dirty="0" smtClean="0"/>
              <a:t>T4.4. Oko człowieka w zakresie  interpretacji kolorów oraz typowego schematu interpretacji  „CMYK”</a:t>
            </a:r>
          </a:p>
          <a:p>
            <a:r>
              <a:rPr lang="pl-PL" b="1" dirty="0" smtClean="0"/>
              <a:t>T4.5. Lupa, luneta, mikroskop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Przypominamy: Wykonaj komplet obowiązkowych rysunków i obliczeń dla soczewek i zwierciadeł (najlepiej w jednym miejscu w zeszycie). Termin – najlepiej do 10 marca.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T4.4. Oko człowieka w zakresie  interpretacji kolorów oraz typowego schematu interpretacji  „CMYK”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1.przypominamy tradycyjne nazwy związane z kolorami: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2.przypominamy wartości dla długości i częstotliwości (minimum dwie skrajne długości oraz częstotliwość)(0,4</a:t>
            </a:r>
            <a:r>
              <a:rPr lang="el-GR" b="1" dirty="0" smtClean="0"/>
              <a:t>μ</a:t>
            </a:r>
            <a:r>
              <a:rPr lang="pl-PL" b="1" dirty="0" smtClean="0"/>
              <a:t>m – 0,76</a:t>
            </a:r>
            <a:r>
              <a:rPr lang="el-GR" b="1" dirty="0" smtClean="0"/>
              <a:t>μ</a:t>
            </a:r>
            <a:r>
              <a:rPr lang="pl-PL" b="1" dirty="0" smtClean="0"/>
              <a:t>m; 7,5E14Hz – 4E14Hz)</a:t>
            </a:r>
            <a:endParaRPr lang="pl-PL" b="1" dirty="0"/>
          </a:p>
        </p:txBody>
      </p:sp>
      <p:pic>
        <p:nvPicPr>
          <p:cNvPr id="4" name="Obraz 3" descr="https://i.ytimg.com/vi/p9CtXbMSjv0/hq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348880"/>
            <a:ext cx="44644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3. Przypominamy czułość czopków oka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Przykładowa  bardzo uproszczona interpretacja  „koloru” dawana przez „mózg”:</a:t>
            </a:r>
          </a:p>
          <a:p>
            <a:r>
              <a:rPr lang="pl-PL" b="1" dirty="0" smtClean="0"/>
              <a:t>Na siatkówkę  na grupkę 9 czopków (blisko położonych = punkt) pada  1000 fotonów  o długości 500nm. Z powyższego  szkicu możemy uważać, że: 3 czopki czerwone i 3 niebieskie dadzą impuls nerwowy o takiej samej wartości, a 3 czopki zielone dadzą impuls nerwowy o większej wartości. Nasz mózg złoży trzy kolory w proporcjach „R25%+G50%+B25%”. Jaki to kolor – na następnym slajdzie. </a:t>
            </a:r>
          </a:p>
          <a:p>
            <a:r>
              <a:rPr lang="pl-PL" b="1" dirty="0" smtClean="0"/>
              <a:t>Podobnie można sobie wyobrażać wielkości impulsów nerwowych z określonego miejsca siatkówki po oświetleniu innymi częstotliwościami.</a:t>
            </a:r>
          </a:p>
          <a:p>
            <a:r>
              <a:rPr lang="pl-PL" b="1" dirty="0" smtClean="0"/>
              <a:t>Do tego dochodzą jeszcze równolegle  impulsy od pręcików uzupełniające ogólną ilość światła czyli odbierane jako komunikat nie o kolorze ale czy „ciemniej” lub „widniej”.</a:t>
            </a:r>
            <a:endParaRPr lang="pl-PL" b="1" dirty="0"/>
          </a:p>
        </p:txBody>
      </p:sp>
      <p:pic>
        <p:nvPicPr>
          <p:cNvPr id="5" name="Symbol zastępczy zawartości 3" descr="http://archiwum.swiatdruku.eu/ezimagecatalogue/catalogue/variations/45-300x300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052736"/>
            <a:ext cx="547260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4. Interpretacja kolorów „CMYK”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r>
              <a:rPr lang="pl-PL" dirty="0" smtClean="0"/>
              <a:t>Przesyłam plik „</a:t>
            </a:r>
            <a:r>
              <a:rPr lang="pl-PL" dirty="0" err="1" smtClean="0"/>
              <a:t>exe</a:t>
            </a:r>
            <a:r>
              <a:rPr lang="pl-PL" dirty="0" smtClean="0"/>
              <a:t>” w WSIP. Zawartość tego pliku:</a:t>
            </a:r>
          </a:p>
          <a:p>
            <a:r>
              <a:rPr lang="pl-PL" dirty="0" smtClean="0"/>
              <a:t>Cztery zakładki: barwy tęczy, trójkąt Maxwella, mieszanie i pochłanianie barw, dobieranie koloru.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4.1. Trójkąt barw Maxwella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r>
              <a:rPr lang="pl-PL" b="1" dirty="0" smtClean="0"/>
              <a:t>Trójkąt barw Maxwella – łatwo zorientować się, jaki kolor otrzymamy po zmieszaniu trzech kolorów „RGB”  w odpowiedniej proporcji. Aktywujemy „pokaż skalę” i na przecięciu trzech białych nitek + w okienkach kolorów odnajdujemy proporcje i wynik.</a:t>
            </a:r>
          </a:p>
          <a:p>
            <a:r>
              <a:rPr lang="pl-PL" b="1" dirty="0" smtClean="0"/>
              <a:t>Sprawdzimy przykładowy kolor „R25%+G50%+B25%” – jest to jakiś „jasnozielony” kolor.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4.2. Mieszanie i pochłanianie barw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pl-PL" b="1" dirty="0" smtClean="0"/>
              <a:t>W tej zakładce są dwie zakładki:</a:t>
            </a:r>
          </a:p>
          <a:p>
            <a:pPr lvl="1"/>
            <a:r>
              <a:rPr lang="pl-PL" b="1" dirty="0" smtClean="0"/>
              <a:t>Addytywne składanie barw</a:t>
            </a:r>
          </a:p>
          <a:p>
            <a:pPr lvl="1"/>
            <a:r>
              <a:rPr lang="pl-PL" b="1" dirty="0" err="1" smtClean="0"/>
              <a:t>Substraktywne</a:t>
            </a:r>
            <a:r>
              <a:rPr lang="pl-PL" b="1" dirty="0" smtClean="0"/>
              <a:t> składanie barw</a:t>
            </a:r>
          </a:p>
          <a:p>
            <a:r>
              <a:rPr lang="pl-PL" b="1" dirty="0" smtClean="0"/>
              <a:t>Obie te zakładki wyjaśnimy poniżej.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4.2.1. Addytywne składanie barw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0000" lnSpcReduction="20000"/>
          </a:bodyPr>
          <a:lstStyle/>
          <a:p>
            <a:r>
              <a:rPr lang="pl-PL" b="1" dirty="0" smtClean="0"/>
              <a:t>„Addytywne” oznacza tworzenie barw przez ich sumowanie (sprawdź zakładkę „model RGB”).</a:t>
            </a:r>
          </a:p>
          <a:p>
            <a:r>
              <a:rPr lang="pl-PL" b="1" dirty="0" smtClean="0"/>
              <a:t>Mamy cały ekran oświetlony światłem białym czyli „</a:t>
            </a:r>
            <a:r>
              <a:rPr lang="pl-PL" b="1" dirty="0" err="1" smtClean="0"/>
              <a:t>W=R+G+B</a:t>
            </a:r>
            <a:r>
              <a:rPr lang="pl-PL" b="1" dirty="0" smtClean="0"/>
              <a:t>”.</a:t>
            </a:r>
          </a:p>
          <a:p>
            <a:r>
              <a:rPr lang="pl-PL" b="1" dirty="0" smtClean="0"/>
              <a:t>Mamy trzy kółka o kolorach C, M, Y.</a:t>
            </a:r>
          </a:p>
          <a:p>
            <a:r>
              <a:rPr lang="pl-PL" b="1" dirty="0" smtClean="0"/>
              <a:t>Kolor „C” otrzymujemy poprze eliminację koloru R czyli:</a:t>
            </a:r>
          </a:p>
          <a:p>
            <a:r>
              <a:rPr lang="pl-PL" b="1" dirty="0" err="1" smtClean="0"/>
              <a:t>C=W-R</a:t>
            </a:r>
            <a:endParaRPr lang="pl-PL" b="1" dirty="0" smtClean="0"/>
          </a:p>
          <a:p>
            <a:r>
              <a:rPr lang="pl-PL" b="1" dirty="0" smtClean="0"/>
              <a:t>Taką eliminację możemy zrealizować na trzy sposoby:</a:t>
            </a:r>
          </a:p>
          <a:p>
            <a:r>
              <a:rPr lang="pl-PL" b="1" dirty="0" smtClean="0"/>
              <a:t>Filtrowanie czyli na drodze światła białego idącego do naszego oka stawiamy filtr pochłaniający kolor R i przepuszczający kolor G i B</a:t>
            </a:r>
          </a:p>
          <a:p>
            <a:r>
              <a:rPr lang="pl-PL" b="1" dirty="0" smtClean="0"/>
              <a:t>Odbijanie czyli na drodze światła białego idącego do naszego oka stawiamy filtr odbijający kolor R a przepuszczający G i B</a:t>
            </a:r>
          </a:p>
          <a:p>
            <a:r>
              <a:rPr lang="pl-PL" b="1" dirty="0" smtClean="0"/>
              <a:t>Pochłaniane z odbijaniem czyli do naszego oka dociera światło odbite od filtra, który pochłania (lub przepuszcza ) kolor R, a odbija G i B, oczywiście po oświetleniu światłem białym. </a:t>
            </a:r>
          </a:p>
          <a:p>
            <a:r>
              <a:rPr lang="pl-PL" b="1" dirty="0" smtClean="0"/>
              <a:t>Łapiemy myszką za kółka i łączymy zakresy kółek</a:t>
            </a:r>
          </a:p>
          <a:p>
            <a:r>
              <a:rPr lang="pl-PL" b="1" dirty="0" smtClean="0"/>
              <a:t>Obserwujemy powstające kolory</a:t>
            </a:r>
          </a:p>
          <a:p>
            <a:r>
              <a:rPr lang="pl-PL" b="1" dirty="0" smtClean="0"/>
              <a:t>W szczególności interesujący nas układ kolorów powstaje, gdy wszystkie trzy kółka połączymy w jednym miejscu. Otrzymujemy „kolor czarny” czyli żadne światło nie dociera do oka,. Symbol „czarnego” to litera „K”, stąd rozpowszechnione w żargonie drukarskim określenie CMYK</a:t>
            </a:r>
          </a:p>
          <a:p>
            <a:r>
              <a:rPr lang="pl-PL" b="1" dirty="0" smtClean="0"/>
              <a:t>Możemy zapisać również pewne „równania”:</a:t>
            </a:r>
          </a:p>
          <a:p>
            <a:r>
              <a:rPr lang="pl-PL" b="1" dirty="0" err="1" smtClean="0"/>
              <a:t>Y=W-B</a:t>
            </a:r>
            <a:endParaRPr lang="pl-PL" b="1" dirty="0" smtClean="0"/>
          </a:p>
          <a:p>
            <a:r>
              <a:rPr lang="pl-PL" b="1" dirty="0" err="1" smtClean="0"/>
              <a:t>M=W-G</a:t>
            </a:r>
            <a:endParaRPr lang="pl-PL" b="1" dirty="0" smtClean="0"/>
          </a:p>
          <a:p>
            <a:r>
              <a:rPr lang="pl-PL" b="1" dirty="0" err="1" smtClean="0"/>
              <a:t>C=W-R</a:t>
            </a:r>
            <a:endParaRPr lang="pl-PL" b="1" dirty="0" smtClean="0"/>
          </a:p>
          <a:p>
            <a:r>
              <a:rPr lang="pl-PL" b="1" dirty="0" err="1" smtClean="0"/>
              <a:t>K=W-R-G-B</a:t>
            </a:r>
            <a:endParaRPr lang="pl-PL" b="1" dirty="0" smtClean="0"/>
          </a:p>
          <a:p>
            <a:r>
              <a:rPr lang="pl-PL" b="1" dirty="0" smtClean="0"/>
              <a:t>Dalej można już mnożyć kombinacje w rodzaju pytania: jakie kolory będzie miała flaga Polski oświetlona światłem błękitnym (</a:t>
            </a:r>
            <a:r>
              <a:rPr lang="pl-PL" b="1" smtClean="0"/>
              <a:t>czyli domyślnie „C”)</a:t>
            </a:r>
            <a:endParaRPr lang="pl-P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4.2.2. </a:t>
            </a:r>
            <a:r>
              <a:rPr lang="pl-PL" b="1" dirty="0" err="1" smtClean="0"/>
              <a:t>Substraktywne</a:t>
            </a:r>
            <a:r>
              <a:rPr lang="pl-PL" b="1" dirty="0" smtClean="0"/>
              <a:t>  składanie barw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pl-PL" b="1" dirty="0" smtClean="0"/>
              <a:t>„</a:t>
            </a:r>
            <a:r>
              <a:rPr lang="pl-PL" b="1" dirty="0" err="1" smtClean="0"/>
              <a:t>Substraktywne</a:t>
            </a:r>
            <a:r>
              <a:rPr lang="pl-PL" b="1" dirty="0" smtClean="0"/>
              <a:t>” oznacza tworzenie barw przez ich odejmowanie (sprawdź zakładkę „model CMY”).</a:t>
            </a:r>
          </a:p>
          <a:p>
            <a:r>
              <a:rPr lang="pl-PL" b="1" dirty="0" smtClean="0"/>
              <a:t>Mamy cztery oddzielne reflektory, każdy świecący wyłącznie jednym kolorem „czystym” czyli o jednej częstotliwości (to dość teoretyczne wymaganie, raczej to częstotliwości pasujące do maksimum barwoczułości czopków czyli 564nm”R”, 534nm”G”, 420nm”B”), na biały ekran.</a:t>
            </a:r>
          </a:p>
          <a:p>
            <a:r>
              <a:rPr lang="pl-PL" b="1" dirty="0" smtClean="0"/>
              <a:t>Łapiemy myszką za kółka i łączymy zakresy kółek</a:t>
            </a:r>
          </a:p>
          <a:p>
            <a:r>
              <a:rPr lang="pl-PL" b="1" dirty="0" smtClean="0"/>
              <a:t>Obserwujemy powstające kolory</a:t>
            </a:r>
          </a:p>
          <a:p>
            <a:r>
              <a:rPr lang="pl-PL" b="1" dirty="0" smtClean="0"/>
              <a:t>W szczególności interesujący nas układ kolorów powstaje, gdy od góry od lewej mamy R, od góry po prawej mamy G, a na dole B. w tej sytuacji w centrum otrzymujemy kolor „biały” czyli „W”, nad nim kolor żółty czyli „Y” , z lewej kolor purpurowy czyli „M”, z prawej kolor cyjanowy  czyli „C”. (litery są pierwszymi od ang. nazw kolorów)</a:t>
            </a:r>
          </a:p>
          <a:p>
            <a:r>
              <a:rPr lang="pl-PL" b="1" dirty="0" smtClean="0"/>
              <a:t>Używana jest do tego również pewna uproszczona forma zapisu:</a:t>
            </a:r>
          </a:p>
          <a:p>
            <a:r>
              <a:rPr lang="pl-PL" b="1" dirty="0" err="1" smtClean="0"/>
              <a:t>R+G=Y</a:t>
            </a:r>
            <a:endParaRPr lang="pl-PL" b="1" dirty="0" smtClean="0"/>
          </a:p>
          <a:p>
            <a:r>
              <a:rPr lang="pl-PL" b="1" dirty="0" err="1" smtClean="0"/>
              <a:t>R+B=M</a:t>
            </a:r>
            <a:endParaRPr lang="pl-PL" b="1" dirty="0" smtClean="0"/>
          </a:p>
          <a:p>
            <a:r>
              <a:rPr lang="pl-PL" b="1" dirty="0" err="1" smtClean="0"/>
              <a:t>G+B=C</a:t>
            </a:r>
            <a:endParaRPr lang="pl-PL" b="1" dirty="0" smtClean="0"/>
          </a:p>
          <a:p>
            <a:r>
              <a:rPr lang="pl-PL" b="1" dirty="0" err="1" smtClean="0"/>
              <a:t>R+G+B=W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943</Words>
  <Application>Microsoft Office PowerPoint</Application>
  <PresentationFormat>Pokaz na ekranie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16 marca</vt:lpstr>
      <vt:lpstr>17 marca wtorek, lekcja przez internet</vt:lpstr>
      <vt:lpstr>T4.4. Oko człowieka w zakresie  interpretacji kolorów oraz typowego schematu interpretacji  „CMYK”</vt:lpstr>
      <vt:lpstr>3. Przypominamy czułość czopków oka</vt:lpstr>
      <vt:lpstr>4. Interpretacja kolorów „CMYK”</vt:lpstr>
      <vt:lpstr>4.1. Trójkąt barw Maxwella </vt:lpstr>
      <vt:lpstr>4.2. Mieszanie i pochłanianie barw </vt:lpstr>
      <vt:lpstr>4.2.1. Addytywne składanie barw</vt:lpstr>
      <vt:lpstr>4.2.2. Substraktywne  składanie barw</vt:lpstr>
      <vt:lpstr>Zestawienie „wzorów”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1BLO 11 sty L15 T4: Model Bohra budowy atomu</dc:title>
  <dc:creator>Henryk Czekalski</dc:creator>
  <cp:lastModifiedBy>Henryk Czekalski</cp:lastModifiedBy>
  <cp:revision>91</cp:revision>
  <dcterms:created xsi:type="dcterms:W3CDTF">2018-09-04T16:13:19Z</dcterms:created>
  <dcterms:modified xsi:type="dcterms:W3CDTF">2020-03-16T14:22:42Z</dcterms:modified>
</cp:coreProperties>
</file>